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6" r:id="rId11"/>
    <p:sldId id="258" r:id="rId12"/>
    <p:sldId id="257" r:id="rId13"/>
    <p:sldId id="26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2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6" autoAdjust="0"/>
    <p:restoredTop sz="94660"/>
  </p:normalViewPr>
  <p:slideViewPr>
    <p:cSldViewPr snapToGrid="0">
      <p:cViewPr>
        <p:scale>
          <a:sx n="90" d="100"/>
          <a:sy n="90" d="100"/>
        </p:scale>
        <p:origin x="466" y="-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96E738-4D21-0B55-5856-0B72243E4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CCFA07D-28D8-4E77-6ABD-07CC7E1FFD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1C56DD-65DC-B51D-DED0-F1EA86FCC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2D27-13E4-4BB8-A559-6292AEA17F4E}" type="datetimeFigureOut">
              <a:rPr lang="fr-FR" smtClean="0"/>
              <a:t>21/08/2023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4F882B-CEB5-EF15-61D8-74C2D671B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19CAD2-E1C6-2018-BA86-35F6461EA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494A-A900-4354-AD22-24D097998D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587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AC5C3D-FCEF-CD09-3E36-08256B8A8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F034DEA-0F87-F4AB-3B0C-99013B265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61DFF4-B2EE-E6BD-59E4-6B33500C9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2D27-13E4-4BB8-A559-6292AEA17F4E}" type="datetimeFigureOut">
              <a:rPr lang="fr-FR" smtClean="0"/>
              <a:t>21/08/2023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75B26D-659A-17BD-71EB-F8BC1953C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3DC025-2238-5EEF-FA06-5F4B290D6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494A-A900-4354-AD22-24D097998D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11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69240B5-753E-51BD-D2A3-61DF87E840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176CCD9-F755-C605-003C-5B669B81F7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DE9569-CB36-EBD3-50A6-68AA6E03C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2D27-13E4-4BB8-A559-6292AEA17F4E}" type="datetimeFigureOut">
              <a:rPr lang="fr-FR" smtClean="0"/>
              <a:t>21/08/2023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85C946-A244-D029-3511-A6ADC5098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FBA014-7933-8ABD-48A5-9860CC4A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494A-A900-4354-AD22-24D097998D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26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23622E-C38C-E8A1-4AE3-0A3981E95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A7F1F5-8073-32C2-EF81-8F5BD481E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7E349E-DB0E-C555-B069-A6624E44B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2D27-13E4-4BB8-A559-6292AEA17F4E}" type="datetimeFigureOut">
              <a:rPr lang="fr-FR" smtClean="0"/>
              <a:t>21/08/2023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8571CD-E488-4A8B-2532-D4A0A1D5E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EEFB44-9F9D-297D-8DC5-34E6B653B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494A-A900-4354-AD22-24D097998D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23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3E395A-43D8-F161-C92C-459161BF3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4CC2AA-D704-1F9A-F81D-9818FF791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9F4841-1C9A-4257-A7AB-52E0C6897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2D27-13E4-4BB8-A559-6292AEA17F4E}" type="datetimeFigureOut">
              <a:rPr lang="fr-FR" smtClean="0"/>
              <a:t>21/08/2023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2C6D2E-9F7E-E737-8C88-F40FEA7BE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5D4243-26A9-37C3-F9EA-265565062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494A-A900-4354-AD22-24D097998D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2596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917530-42B2-218E-397D-058E71862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7465C7-1EA0-00BC-B0B2-4FFA8E171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B740E79-13F2-42E2-0DF7-F4B40EE56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E4CA9C1-869A-DD69-FBC8-E41C00ADB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2D27-13E4-4BB8-A559-6292AEA17F4E}" type="datetimeFigureOut">
              <a:rPr lang="fr-FR" smtClean="0"/>
              <a:t>21/08/2023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8757D3-95B7-82CD-54E0-EE80EF94F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5C9551-A65D-ED7B-3F8A-1E81D480D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494A-A900-4354-AD22-24D097998D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231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B005FE-769B-D011-F1D2-1DA61359D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DE1089-3946-A1E1-99D3-801F4B703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0DC4C62-3B08-87AE-3E7C-04B99A5A4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ECB9AE-34CF-6BF5-8B90-E3624F1985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2E963A1-8551-E112-DF0A-4243AAD3E2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FDA1318-0B1D-D315-EC51-FF9A76B96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2D27-13E4-4BB8-A559-6292AEA17F4E}" type="datetimeFigureOut">
              <a:rPr lang="fr-FR" smtClean="0"/>
              <a:t>21/08/2023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E357C9E-7DB7-389E-01EF-76A8E4FDD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7DBE65B-CAB6-8F4B-96AC-5C7C1B8AE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494A-A900-4354-AD22-24D097998D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01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751AC6-54EA-7285-F608-FD4F3AA6C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E7EFB0B-506F-D22F-94D1-B802AAB9B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2D27-13E4-4BB8-A559-6292AEA17F4E}" type="datetimeFigureOut">
              <a:rPr lang="fr-FR" smtClean="0"/>
              <a:t>21/08/2023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3C56C0F-337A-2A34-9476-2F6A4E044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3B8520A-2819-4F22-D469-907246134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494A-A900-4354-AD22-24D097998D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832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92B9A59-2274-BAA8-CC82-283768C08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2D27-13E4-4BB8-A559-6292AEA17F4E}" type="datetimeFigureOut">
              <a:rPr lang="fr-FR" smtClean="0"/>
              <a:t>21/08/2023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24E0507-C0C3-26CC-AEB5-F33850452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0910CE8-47D7-12DC-D0BE-57517B121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494A-A900-4354-AD22-24D097998D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667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D24BCE-155C-4AE5-D26C-153CB309A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47657D-47CB-3634-8074-1F2018AF1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9031E5-A58F-3272-6D44-2B5DEFBC7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44DAEF6-64AD-ABAB-2167-3538150ED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2D27-13E4-4BB8-A559-6292AEA17F4E}" type="datetimeFigureOut">
              <a:rPr lang="fr-FR" smtClean="0"/>
              <a:t>21/08/2023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12759B-F1CF-F06E-57F1-4581BB13F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FDE38A7-5EB7-7E61-DA66-DAA152535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494A-A900-4354-AD22-24D097998D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92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A7E0D3-C24C-2F3D-4CFA-9FEED4FF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C39CDE0-0737-3AB6-DAD8-58E6FD45DB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498375-A102-B71B-744F-E5A2C8341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FAFF4F0-8422-1F8E-C24A-5A6BAE9AD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2D27-13E4-4BB8-A559-6292AEA17F4E}" type="datetimeFigureOut">
              <a:rPr lang="fr-FR" smtClean="0"/>
              <a:t>21/08/2023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6614BD-BDC0-2B10-7585-84CC8FD13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69FC63-43F9-4E70-0846-193BE21D7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494A-A900-4354-AD22-24D097998D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59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C816E55-67A9-2CD7-EB84-798D8EF96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E253CD-698F-4AB1-85D2-585E24896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D5CE3D-32FC-9DCC-938F-B951202661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92D27-13E4-4BB8-A559-6292AEA17F4E}" type="datetimeFigureOut">
              <a:rPr lang="fr-FR" smtClean="0"/>
              <a:t>21/08/2023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CB83BC-6D9C-0A96-C7CD-5E5F4AF67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AB4AD4-FDA6-686D-1E1A-525471C27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494A-A900-4354-AD22-24D097998D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17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.ly/5f06e96a9e3dc30d90d8f915/presentation-la-tour-eiffel?fbclid=IwAR2vAxiJlp7n0TY0yNAx_3NB2seQQegsZTn3oZXlKV2bzNn0ZdIALuh6rm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amzn.to/3OIcw5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0B95D9F-A47C-DB90-A711-64463BB98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A508A58-E245-0F1E-178A-8DE23FE3DF46}"/>
              </a:ext>
            </a:extLst>
          </p:cNvPr>
          <p:cNvSpPr txBox="1"/>
          <p:nvPr/>
        </p:nvSpPr>
        <p:spPr>
          <a:xfrm>
            <a:off x="7648575" y="381000"/>
            <a:ext cx="3829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ooper Black" panose="0208090404030B020404" pitchFamily="18" charset="0"/>
                <a:hlinkClick r:id="rId3"/>
              </a:rPr>
              <a:t>La tour Eiffel</a:t>
            </a:r>
            <a:endParaRPr lang="fr-FR" sz="4000" dirty="0">
              <a:latin typeface="Cooper Black" panose="0208090404030B020404" pitchFamily="18" charset="0"/>
            </a:endParaRPr>
          </a:p>
          <a:p>
            <a:pPr algn="ctr"/>
            <a:r>
              <a:rPr lang="fr-FR" sz="4000" dirty="0">
                <a:latin typeface="Abadi Extra Light" panose="020B0204020104020204" pitchFamily="34" charset="0"/>
                <a:cs typeface="Amatic SC" panose="00000500000000000000" pitchFamily="2" charset="-79"/>
              </a:rPr>
              <a:t>Paris, France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44F70B0-FE14-50BD-62B1-27F5208C6276}"/>
              </a:ext>
            </a:extLst>
          </p:cNvPr>
          <p:cNvSpPr txBox="1"/>
          <p:nvPr/>
        </p:nvSpPr>
        <p:spPr>
          <a:xfrm>
            <a:off x="180975" y="95250"/>
            <a:ext cx="2581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>
                <a:latin typeface="Abadi Extra Light" panose="020B0204020104020204" pitchFamily="34" charset="0"/>
                <a:cs typeface="Amatic SC" panose="00000500000000000000" pitchFamily="2" charset="-79"/>
              </a:rPr>
              <a:t>Dictée </a:t>
            </a:r>
            <a:r>
              <a:rPr lang="fr-FR" sz="4000" dirty="0">
                <a:latin typeface="Abadi Extra Light" panose="020B0204020104020204" pitchFamily="34" charset="0"/>
                <a:cs typeface="Amatic SC" panose="00000500000000000000" pitchFamily="2" charset="-79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562159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8B2D52B-9142-62BF-3A3D-D20F04A5E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3695" cy="18134583"/>
          </a:xfrm>
          <a:prstGeom prst="rect">
            <a:avLst/>
          </a:prstGeom>
        </p:spPr>
      </p:pic>
      <p:sp useBgFill="1">
        <p:nvSpPr>
          <p:cNvPr id="2" name="ZoneTexte 1">
            <a:extLst>
              <a:ext uri="{FF2B5EF4-FFF2-40B4-BE49-F238E27FC236}">
                <a16:creationId xmlns:a16="http://schemas.microsoft.com/office/drawing/2014/main" id="{F63A28BA-5448-14A9-71ED-6B42F64C337D}"/>
              </a:ext>
            </a:extLst>
          </p:cNvPr>
          <p:cNvSpPr txBox="1"/>
          <p:nvPr/>
        </p:nvSpPr>
        <p:spPr>
          <a:xfrm>
            <a:off x="6863080" y="1524000"/>
            <a:ext cx="4640580" cy="175432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ne" panose="00000500000000000000" pitchFamily="2" charset="0"/>
              </a:rPr>
              <a:t>Point culminant : </a:t>
            </a:r>
          </a:p>
          <a:p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ne" panose="00000500000000000000" pitchFamily="2" charset="0"/>
            </a:endParaRPr>
          </a:p>
          <a:p>
            <a:r>
              <a:rPr lang="fr-FR" dirty="0">
                <a:latin typeface="Constantine" panose="00000500000000000000" pitchFamily="2" charset="0"/>
              </a:rPr>
              <a:t>Les visiteurs peuvent monter jusqu’à 276 mètres. </a:t>
            </a:r>
          </a:p>
          <a:p>
            <a:r>
              <a:rPr lang="fr-FR" dirty="0">
                <a:latin typeface="Constantine" panose="00000500000000000000" pitchFamily="2" charset="0"/>
              </a:rPr>
              <a:t>Mais avec les antennes, la dame de fer mesure 330 mètres.</a:t>
            </a:r>
          </a:p>
        </p:txBody>
      </p:sp>
      <p:sp useBgFill="1">
        <p:nvSpPr>
          <p:cNvPr id="3" name="ZoneTexte 2">
            <a:extLst>
              <a:ext uri="{FF2B5EF4-FFF2-40B4-BE49-F238E27FC236}">
                <a16:creationId xmlns:a16="http://schemas.microsoft.com/office/drawing/2014/main" id="{AEF938D7-D52A-8578-1469-9267BE5F83F2}"/>
              </a:ext>
            </a:extLst>
          </p:cNvPr>
          <p:cNvSpPr txBox="1"/>
          <p:nvPr/>
        </p:nvSpPr>
        <p:spPr>
          <a:xfrm>
            <a:off x="386080" y="4851400"/>
            <a:ext cx="316992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dirty="0">
                <a:latin typeface="Constantine" panose="00000500000000000000" pitchFamily="2" charset="0"/>
              </a:rPr>
              <a:t>Le phare de la tour est visible à 80 km de Paris.</a:t>
            </a:r>
          </a:p>
        </p:txBody>
      </p:sp>
    </p:spTree>
    <p:extLst>
      <p:ext uri="{BB962C8B-B14F-4D97-AF65-F5344CB8AC3E}">
        <p14:creationId xmlns:p14="http://schemas.microsoft.com/office/powerpoint/2010/main" val="2960189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8B2D52B-9142-62BF-3A3D-D20F04A5E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71742"/>
            <a:ext cx="12143695" cy="18134583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324FAEC3-E385-AFD7-68AF-83239E5B6E06}"/>
              </a:ext>
            </a:extLst>
          </p:cNvPr>
          <p:cNvCxnSpPr/>
          <p:nvPr/>
        </p:nvCxnSpPr>
        <p:spPr>
          <a:xfrm>
            <a:off x="0" y="6858000"/>
            <a:ext cx="12401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" name="ZoneTexte 1">
            <a:extLst>
              <a:ext uri="{FF2B5EF4-FFF2-40B4-BE49-F238E27FC236}">
                <a16:creationId xmlns:a16="http://schemas.microsoft.com/office/drawing/2014/main" id="{B4BDB3C3-9831-B27B-24C1-49382CCB3508}"/>
              </a:ext>
            </a:extLst>
          </p:cNvPr>
          <p:cNvSpPr txBox="1"/>
          <p:nvPr/>
        </p:nvSpPr>
        <p:spPr>
          <a:xfrm>
            <a:off x="8615680" y="398834"/>
            <a:ext cx="2738120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dirty="0">
                <a:latin typeface="Constantine" panose="00000500000000000000" pitchFamily="2" charset="0"/>
              </a:rPr>
              <a:t>Tous les 7 ans, la tour est recouverte de 60 tonnes de peinture.</a:t>
            </a:r>
          </a:p>
        </p:txBody>
      </p:sp>
    </p:spTree>
    <p:extLst>
      <p:ext uri="{BB962C8B-B14F-4D97-AF65-F5344CB8AC3E}">
        <p14:creationId xmlns:p14="http://schemas.microsoft.com/office/powerpoint/2010/main" val="2278156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8B2D52B-9142-62BF-3A3D-D20F04A5E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76583"/>
            <a:ext cx="12143695" cy="18134583"/>
          </a:xfrm>
          <a:prstGeom prst="rect">
            <a:avLst/>
          </a:prstGeom>
        </p:spPr>
      </p:pic>
      <p:sp useBgFill="1">
        <p:nvSpPr>
          <p:cNvPr id="2" name="ZoneTexte 1">
            <a:extLst>
              <a:ext uri="{FF2B5EF4-FFF2-40B4-BE49-F238E27FC236}">
                <a16:creationId xmlns:a16="http://schemas.microsoft.com/office/drawing/2014/main" id="{51EFB2FC-98D2-7B19-6E0E-C6F0259AA3A0}"/>
              </a:ext>
            </a:extLst>
          </p:cNvPr>
          <p:cNvSpPr txBox="1"/>
          <p:nvPr/>
        </p:nvSpPr>
        <p:spPr>
          <a:xfrm>
            <a:off x="3242310" y="4932135"/>
            <a:ext cx="4640580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b="1" u="sng" dirty="0">
                <a:latin typeface="Constantine" panose="00000500000000000000" pitchFamily="2" charset="0"/>
              </a:rPr>
              <a:t>Hommage</a:t>
            </a:r>
            <a:r>
              <a:rPr lang="fr-FR" dirty="0">
                <a:latin typeface="Constantine" panose="00000500000000000000" pitchFamily="2" charset="0"/>
              </a:rPr>
              <a:t> :</a:t>
            </a:r>
          </a:p>
          <a:p>
            <a:endParaRPr lang="fr-FR" dirty="0">
              <a:latin typeface="Constantine" panose="00000500000000000000" pitchFamily="2" charset="0"/>
            </a:endParaRPr>
          </a:p>
          <a:p>
            <a:r>
              <a:rPr lang="fr-FR" dirty="0">
                <a:latin typeface="Constantine" panose="00000500000000000000" pitchFamily="2" charset="0"/>
              </a:rPr>
              <a:t>Le nom des 189 ouvriers permanents du chantier est inscrit sur la tour.</a:t>
            </a:r>
          </a:p>
        </p:txBody>
      </p:sp>
    </p:spTree>
    <p:extLst>
      <p:ext uri="{BB962C8B-B14F-4D97-AF65-F5344CB8AC3E}">
        <p14:creationId xmlns:p14="http://schemas.microsoft.com/office/powerpoint/2010/main" val="553511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4A51B840-C82E-3570-427D-0E94F3D2260A}"/>
              </a:ext>
            </a:extLst>
          </p:cNvPr>
          <p:cNvSpPr txBox="1"/>
          <p:nvPr/>
        </p:nvSpPr>
        <p:spPr>
          <a:xfrm>
            <a:off x="202045" y="210026"/>
            <a:ext cx="11563928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/>
              <a:t>Notes pour l’enseignant : </a:t>
            </a:r>
          </a:p>
          <a:p>
            <a:endParaRPr lang="fr-FR" sz="1200" b="1" dirty="0"/>
          </a:p>
          <a:p>
            <a:r>
              <a:rPr lang="fr-FR" sz="1200" dirty="0"/>
              <a:t>La tour Eiffel est un monument connu de nos élèves. Certains connaissent même quelques éléments de son histoire d’où l’idée de présenter ce monument à travers un quiz. Voici quelques éléments supplémentaires pour compléter la validation des réponses.</a:t>
            </a:r>
          </a:p>
          <a:p>
            <a:endParaRPr lang="fr-FR" dirty="0"/>
          </a:p>
          <a:p>
            <a:r>
              <a:rPr lang="fr-FR" sz="1200" b="1" dirty="0"/>
              <a:t>Q1 </a:t>
            </a:r>
            <a:r>
              <a:rPr lang="fr-FR" sz="1200" dirty="0"/>
              <a:t>: La tour Eiffel a été construite à l’occasion de l’Exposition Universelle organisée à Paris en 1889. Le gouvernement français lance un concours pour la construction d’une tour. C’est le projet de l’ingénieur Gustave Eiffel qui est sélectionné. Sa construction a duré 2 ans, 2 mois et 5 jours. C’est alors une véritable prouesse technique, la démonstration du génie français. Destinée à être démonter au bout de 20 ans, elle a finalement été gardée pour réaliser des expériences scientifiques et pour les premières transmissions radiographiques puis de télécommunication (jusqu’à la TNT récemment).</a:t>
            </a:r>
          </a:p>
          <a:p>
            <a:r>
              <a:rPr lang="fr-FR" sz="1200" dirty="0"/>
              <a:t>Au début de la construction, les opposants sont nombreux (Verlaine et Guy de Maupassant par exemple). La tour est comparée à un « squelette disgracieux » ou à un « tuyau d’usine en construction. »</a:t>
            </a:r>
          </a:p>
          <a:p>
            <a:endParaRPr lang="fr-FR" sz="1200" dirty="0"/>
          </a:p>
          <a:p>
            <a:r>
              <a:rPr lang="fr-FR" sz="1200" b="1" dirty="0"/>
              <a:t>Q2 et Q3 : </a:t>
            </a:r>
            <a:r>
              <a:rPr lang="fr-FR" sz="1200" dirty="0"/>
              <a:t>Le troisième étage est seulement accessible par ascenseur. Les plus courageux peuvent monter jusqu’au deuxième étage avec les marches.</a:t>
            </a:r>
          </a:p>
          <a:p>
            <a:endParaRPr lang="fr-FR" sz="1200" b="1" dirty="0"/>
          </a:p>
          <a:p>
            <a:r>
              <a:rPr lang="fr-FR" sz="1200" b="1" dirty="0"/>
              <a:t>Q4 : </a:t>
            </a:r>
            <a:r>
              <a:rPr lang="fr-FR" sz="1200" dirty="0"/>
              <a:t>La tour oscille sur sa base mais ce n’est que le sommet qui bouge légèrement. Deux causes à ce phénomène : le vent et la chaleur qui dilate le métal. Le plus grand écart du sommet constaté s’est produit lors de la tempête de 1999 : le sommet a oscillé de 13 cm. Habituellement, il oscille plutôt entre 4 et 8 cm.</a:t>
            </a:r>
          </a:p>
          <a:p>
            <a:endParaRPr lang="fr-FR" sz="1200" dirty="0"/>
          </a:p>
          <a:p>
            <a:r>
              <a:rPr lang="fr-FR" sz="1200" b="1" dirty="0"/>
              <a:t>Q5 : </a:t>
            </a:r>
            <a:r>
              <a:rPr lang="fr-FR" sz="1200" dirty="0"/>
              <a:t>Le célèbre restaurant Jules Verne est au 2</a:t>
            </a:r>
            <a:r>
              <a:rPr lang="fr-FR" sz="1200" baseline="30000" dirty="0"/>
              <a:t>ème</a:t>
            </a:r>
            <a:r>
              <a:rPr lang="fr-FR" sz="1200" dirty="0"/>
              <a:t> étage. Le sommet accueille seulement un bar à champagne. </a:t>
            </a:r>
          </a:p>
          <a:p>
            <a:endParaRPr lang="fr-FR" sz="1200" b="1" dirty="0"/>
          </a:p>
          <a:p>
            <a:r>
              <a:rPr lang="fr-FR" sz="1200" b="1" dirty="0"/>
              <a:t>Q6 : </a:t>
            </a:r>
            <a:r>
              <a:rPr lang="fr-FR" sz="1200" dirty="0"/>
              <a:t>Elle fut d’abord nommée « La tour de 300 mètres » puis « la tour de Monsieur Eiffel ».</a:t>
            </a:r>
          </a:p>
          <a:p>
            <a:endParaRPr lang="fr-FR" sz="1200" b="1" dirty="0"/>
          </a:p>
          <a:p>
            <a:r>
              <a:rPr lang="fr-FR" sz="1200" u="sng" dirty="0"/>
              <a:t>Autres anecdotes : </a:t>
            </a:r>
          </a:p>
          <a:p>
            <a:r>
              <a:rPr lang="fr-FR" sz="1200" dirty="0"/>
              <a:t>En 1925, Victor </a:t>
            </a:r>
            <a:r>
              <a:rPr lang="fr-FR" sz="1200" dirty="0" err="1"/>
              <a:t>Lustig</a:t>
            </a:r>
            <a:r>
              <a:rPr lang="fr-FR" sz="1200" dirty="0"/>
              <a:t> faire croire à des ferrailleurs que la tour est à vendre. André Poisson lui achète 7 tonnes de fer. Quand celui-ci s’aperçoit de l’escroquerie, il n’ose dénoncer Victor </a:t>
            </a:r>
            <a:r>
              <a:rPr lang="fr-FR" sz="1200" dirty="0" err="1"/>
              <a:t>Lustig</a:t>
            </a:r>
            <a:r>
              <a:rPr lang="fr-FR" sz="1200" dirty="0"/>
              <a:t> par peur du ridicule. Parti se cacher à l’étranger, l’escroc est très surpris : aucun journal ne parle de son imposture. Un mois plus tard, Victor revient donc à Paris pour remettre en place la même escroquerie. Mais cette fois-ci, le second acheteur le </a:t>
            </a:r>
            <a:r>
              <a:rPr lang="fr-FR" sz="1200" dirty="0" err="1"/>
              <a:t>dénonçe</a:t>
            </a:r>
            <a:r>
              <a:rPr lang="fr-FR" sz="1200" dirty="0"/>
              <a:t> à la police. </a:t>
            </a:r>
          </a:p>
          <a:p>
            <a:endParaRPr lang="fr-FR" sz="1200" dirty="0"/>
          </a:p>
          <a:p>
            <a:r>
              <a:rPr lang="fr-FR" sz="1200" dirty="0"/>
              <a:t>La tour Eiffel est restée l’édifice le plus haut du monde jusqu’à la construction du Chrysler Building à New York en 1929. </a:t>
            </a:r>
          </a:p>
          <a:p>
            <a:endParaRPr lang="fr-FR" sz="1200" dirty="0"/>
          </a:p>
          <a:p>
            <a:r>
              <a:rPr lang="fr-FR" sz="1200" b="1" dirty="0">
                <a:solidFill>
                  <a:schemeClr val="accent2"/>
                </a:solidFill>
              </a:rPr>
              <a:t>Le titre de la diapositive 1 renvoie à un super genially créé par « Mar » et gentiment partagé via le groupe Facebook « En route pour la dictée ! CM ». </a:t>
            </a:r>
          </a:p>
          <a:p>
            <a:endParaRPr lang="fr-FR" sz="1200" dirty="0"/>
          </a:p>
          <a:p>
            <a:r>
              <a:rPr lang="fr-FR" sz="1100" u="sng" dirty="0"/>
              <a:t>Sources : </a:t>
            </a:r>
          </a:p>
          <a:p>
            <a:r>
              <a:rPr lang="fr-FR" sz="1100" dirty="0"/>
              <a:t>Images </a:t>
            </a:r>
            <a:r>
              <a:rPr lang="fr-FR" sz="1100" dirty="0" err="1"/>
              <a:t>Pexels</a:t>
            </a:r>
            <a:r>
              <a:rPr lang="fr-FR" sz="1100" dirty="0"/>
              <a:t> ou Google Images</a:t>
            </a:r>
          </a:p>
          <a:p>
            <a:r>
              <a:rPr lang="fr-FR" sz="1100" dirty="0"/>
              <a:t>La plupart des questions est extrait du livret « Tour Eiffel Kids » distribué gratuitement sur la tour Eiffel.</a:t>
            </a:r>
          </a:p>
          <a:p>
            <a:r>
              <a:rPr lang="fr-FR" sz="1100" dirty="0"/>
              <a:t>Livre </a:t>
            </a:r>
            <a:r>
              <a:rPr lang="fr-FR" sz="1100" dirty="0">
                <a:hlinkClick r:id="rId2"/>
              </a:rPr>
              <a:t>« Monuments – 40 monuments du monde entier » de Jean-Michel BILLIOUD, Gallimard Jeunesse.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95084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224454A-1A5D-F36C-78F9-57136F248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637" y="0"/>
            <a:ext cx="8094663" cy="686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37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48F3D3-A239-2AF5-97E5-CFF7B867C585}"/>
              </a:ext>
            </a:extLst>
          </p:cNvPr>
          <p:cNvSpPr/>
          <p:nvPr/>
        </p:nvSpPr>
        <p:spPr>
          <a:xfrm>
            <a:off x="-56813" y="1009650"/>
            <a:ext cx="12218875" cy="58483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EC1854D-361A-0FAF-FA59-EE3E62E3511F}"/>
              </a:ext>
            </a:extLst>
          </p:cNvPr>
          <p:cNvSpPr/>
          <p:nvPr/>
        </p:nvSpPr>
        <p:spPr>
          <a:xfrm>
            <a:off x="-35040" y="401021"/>
            <a:ext cx="1744097" cy="6749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F8FF317-0FF9-EDF2-A087-801F5E729EA4}"/>
              </a:ext>
            </a:extLst>
          </p:cNvPr>
          <p:cNvSpPr txBox="1"/>
          <p:nvPr/>
        </p:nvSpPr>
        <p:spPr>
          <a:xfrm>
            <a:off x="0" y="510659"/>
            <a:ext cx="173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Question 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76D6CA6-E862-4518-BAD8-8DD8BEC276DA}"/>
              </a:ext>
            </a:extLst>
          </p:cNvPr>
          <p:cNvSpPr txBox="1"/>
          <p:nvPr/>
        </p:nvSpPr>
        <p:spPr>
          <a:xfrm>
            <a:off x="1765869" y="510659"/>
            <a:ext cx="17308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Question 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9F6E2BF-11EC-D466-DDE7-08F766B95FF4}"/>
              </a:ext>
            </a:extLst>
          </p:cNvPr>
          <p:cNvSpPr txBox="1"/>
          <p:nvPr/>
        </p:nvSpPr>
        <p:spPr>
          <a:xfrm>
            <a:off x="3514391" y="510659"/>
            <a:ext cx="17308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Question 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6BCA157-DE2B-731A-E2C9-93BC181B6130}"/>
              </a:ext>
            </a:extLst>
          </p:cNvPr>
          <p:cNvSpPr txBox="1"/>
          <p:nvPr/>
        </p:nvSpPr>
        <p:spPr>
          <a:xfrm>
            <a:off x="5249298" y="510659"/>
            <a:ext cx="17308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Question 4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E223FC-0A1A-AF64-1075-65BA11B08432}"/>
              </a:ext>
            </a:extLst>
          </p:cNvPr>
          <p:cNvSpPr txBox="1"/>
          <p:nvPr/>
        </p:nvSpPr>
        <p:spPr>
          <a:xfrm>
            <a:off x="6993396" y="510659"/>
            <a:ext cx="17308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Question 5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671E5D7-AF13-554B-E360-B62072BDCC6D}"/>
              </a:ext>
            </a:extLst>
          </p:cNvPr>
          <p:cNvSpPr txBox="1"/>
          <p:nvPr/>
        </p:nvSpPr>
        <p:spPr>
          <a:xfrm>
            <a:off x="8726264" y="510659"/>
            <a:ext cx="17308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Question 6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A94C31E-EA72-8878-DC36-61B8338166FA}"/>
              </a:ext>
            </a:extLst>
          </p:cNvPr>
          <p:cNvSpPr txBox="1"/>
          <p:nvPr/>
        </p:nvSpPr>
        <p:spPr>
          <a:xfrm>
            <a:off x="10461171" y="510659"/>
            <a:ext cx="17308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Question 7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9D70146-2103-EAC6-2F87-DA64598F66E4}"/>
              </a:ext>
            </a:extLst>
          </p:cNvPr>
          <p:cNvSpPr txBox="1"/>
          <p:nvPr/>
        </p:nvSpPr>
        <p:spPr>
          <a:xfrm>
            <a:off x="5693056" y="1931916"/>
            <a:ext cx="6040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rial Rounded MT Bold" panose="020F0704030504030204" pitchFamily="34" charset="0"/>
                <a:ea typeface="123Marker" panose="02000603000000000000" pitchFamily="2" charset="0"/>
              </a:rPr>
              <a:t>Construite en 1889, la tour Eiffel devait être démontée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58573AC-5E82-8CEB-8B03-EC76274AF5BE}"/>
              </a:ext>
            </a:extLst>
          </p:cNvPr>
          <p:cNvSpPr txBox="1"/>
          <p:nvPr/>
        </p:nvSpPr>
        <p:spPr>
          <a:xfrm>
            <a:off x="7326968" y="3363552"/>
            <a:ext cx="341959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fr-FR" sz="2100" dirty="0">
                <a:latin typeface="Arial" panose="020B0604020202020204" pitchFamily="34" charset="0"/>
                <a:cs typeface="Arial" panose="020B0604020202020204" pitchFamily="34" charset="0"/>
              </a:rPr>
              <a:t>Un an plus tard</a:t>
            </a:r>
          </a:p>
          <a:p>
            <a:endParaRPr lang="fr-F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100" dirty="0">
                <a:latin typeface="Arial" panose="020B0604020202020204" pitchFamily="34" charset="0"/>
                <a:cs typeface="Arial" panose="020B0604020202020204" pitchFamily="34" charset="0"/>
              </a:rPr>
              <a:t>B. Dix plus tard</a:t>
            </a:r>
          </a:p>
          <a:p>
            <a:endParaRPr lang="fr-F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100" dirty="0">
                <a:latin typeface="Arial" panose="020B0604020202020204" pitchFamily="34" charset="0"/>
                <a:cs typeface="Arial" panose="020B0604020202020204" pitchFamily="34" charset="0"/>
              </a:rPr>
              <a:t>C. Vingt plus tard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984626F6-9596-85B6-0BDB-233814206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3448">
            <a:off x="459165" y="2169749"/>
            <a:ext cx="5082061" cy="3385923"/>
          </a:xfrm>
          <a:prstGeom prst="rect">
            <a:avLst/>
          </a:prstGeom>
        </p:spPr>
      </p:pic>
      <p:pic>
        <p:nvPicPr>
          <p:cNvPr id="21" name="Graphique 20" descr="Trombone avec un remplissage uni">
            <a:extLst>
              <a:ext uri="{FF2B5EF4-FFF2-40B4-BE49-F238E27FC236}">
                <a16:creationId xmlns:a16="http://schemas.microsoft.com/office/drawing/2014/main" id="{0A1224D5-4FA1-0BF9-A528-6BFEA775F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3782" y="2099851"/>
            <a:ext cx="726477" cy="72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12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48F3D3-A239-2AF5-97E5-CFF7B867C585}"/>
              </a:ext>
            </a:extLst>
          </p:cNvPr>
          <p:cNvSpPr/>
          <p:nvPr/>
        </p:nvSpPr>
        <p:spPr>
          <a:xfrm>
            <a:off x="-1" y="1009650"/>
            <a:ext cx="12162063" cy="58483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EC1854D-361A-0FAF-FA59-EE3E62E3511F}"/>
              </a:ext>
            </a:extLst>
          </p:cNvPr>
          <p:cNvSpPr/>
          <p:nvPr/>
        </p:nvSpPr>
        <p:spPr>
          <a:xfrm>
            <a:off x="1752601" y="388195"/>
            <a:ext cx="1744097" cy="77657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F8FF317-0FF9-EDF2-A087-801F5E729EA4}"/>
              </a:ext>
            </a:extLst>
          </p:cNvPr>
          <p:cNvSpPr txBox="1"/>
          <p:nvPr/>
        </p:nvSpPr>
        <p:spPr>
          <a:xfrm>
            <a:off x="0" y="510659"/>
            <a:ext cx="173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Question 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76D6CA6-E862-4518-BAD8-8DD8BEC276DA}"/>
              </a:ext>
            </a:extLst>
          </p:cNvPr>
          <p:cNvSpPr txBox="1"/>
          <p:nvPr/>
        </p:nvSpPr>
        <p:spPr>
          <a:xfrm>
            <a:off x="1765869" y="510659"/>
            <a:ext cx="17308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Question 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9F6E2BF-11EC-D466-DDE7-08F766B95FF4}"/>
              </a:ext>
            </a:extLst>
          </p:cNvPr>
          <p:cNvSpPr txBox="1"/>
          <p:nvPr/>
        </p:nvSpPr>
        <p:spPr>
          <a:xfrm>
            <a:off x="3514391" y="510659"/>
            <a:ext cx="17308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Question 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6BCA157-DE2B-731A-E2C9-93BC181B6130}"/>
              </a:ext>
            </a:extLst>
          </p:cNvPr>
          <p:cNvSpPr txBox="1"/>
          <p:nvPr/>
        </p:nvSpPr>
        <p:spPr>
          <a:xfrm>
            <a:off x="5249298" y="510659"/>
            <a:ext cx="17308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Question 4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E223FC-0A1A-AF64-1075-65BA11B08432}"/>
              </a:ext>
            </a:extLst>
          </p:cNvPr>
          <p:cNvSpPr txBox="1"/>
          <p:nvPr/>
        </p:nvSpPr>
        <p:spPr>
          <a:xfrm>
            <a:off x="6993396" y="510659"/>
            <a:ext cx="17308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Question 5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671E5D7-AF13-554B-E360-B62072BDCC6D}"/>
              </a:ext>
            </a:extLst>
          </p:cNvPr>
          <p:cNvSpPr txBox="1"/>
          <p:nvPr/>
        </p:nvSpPr>
        <p:spPr>
          <a:xfrm>
            <a:off x="8726264" y="510659"/>
            <a:ext cx="17308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Question 6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A94C31E-EA72-8878-DC36-61B8338166FA}"/>
              </a:ext>
            </a:extLst>
          </p:cNvPr>
          <p:cNvSpPr txBox="1"/>
          <p:nvPr/>
        </p:nvSpPr>
        <p:spPr>
          <a:xfrm>
            <a:off x="10461171" y="510659"/>
            <a:ext cx="17308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Question 7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977EA04-1F78-3875-15AF-DB9C0DE4C557}"/>
              </a:ext>
            </a:extLst>
          </p:cNvPr>
          <p:cNvSpPr txBox="1"/>
          <p:nvPr/>
        </p:nvSpPr>
        <p:spPr>
          <a:xfrm>
            <a:off x="775854" y="1976582"/>
            <a:ext cx="6040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rial Rounded MT Bold" panose="020F0704030504030204" pitchFamily="34" charset="0"/>
                <a:ea typeface="123Marker" panose="02000603000000000000" pitchFamily="2" charset="0"/>
              </a:rPr>
              <a:t>Combien de marches y a-t-il jusqu’au sommet 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FA3FB16-5571-1EE7-897A-A7CE6CFDB4A5}"/>
              </a:ext>
            </a:extLst>
          </p:cNvPr>
          <p:cNvSpPr txBox="1"/>
          <p:nvPr/>
        </p:nvSpPr>
        <p:spPr>
          <a:xfrm>
            <a:off x="775854" y="3465128"/>
            <a:ext cx="68810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B. 1665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C. 3200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C9E055A-EDF7-53F1-ABAD-8CACD7E6A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664">
            <a:off x="7857978" y="1865467"/>
            <a:ext cx="3009519" cy="452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60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48F3D3-A239-2AF5-97E5-CFF7B867C585}"/>
              </a:ext>
            </a:extLst>
          </p:cNvPr>
          <p:cNvSpPr/>
          <p:nvPr/>
        </p:nvSpPr>
        <p:spPr>
          <a:xfrm>
            <a:off x="-1" y="1009650"/>
            <a:ext cx="12162063" cy="58483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EC1854D-361A-0FAF-FA59-EE3E62E3511F}"/>
              </a:ext>
            </a:extLst>
          </p:cNvPr>
          <p:cNvSpPr/>
          <p:nvPr/>
        </p:nvSpPr>
        <p:spPr>
          <a:xfrm>
            <a:off x="3498274" y="388195"/>
            <a:ext cx="1744097" cy="77657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F8FF317-0FF9-EDF2-A087-801F5E729EA4}"/>
              </a:ext>
            </a:extLst>
          </p:cNvPr>
          <p:cNvSpPr txBox="1"/>
          <p:nvPr/>
        </p:nvSpPr>
        <p:spPr>
          <a:xfrm>
            <a:off x="0" y="510659"/>
            <a:ext cx="173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Question 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76D6CA6-E862-4518-BAD8-8DD8BEC276DA}"/>
              </a:ext>
            </a:extLst>
          </p:cNvPr>
          <p:cNvSpPr txBox="1"/>
          <p:nvPr/>
        </p:nvSpPr>
        <p:spPr>
          <a:xfrm>
            <a:off x="1765869" y="510659"/>
            <a:ext cx="17308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Question 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9F6E2BF-11EC-D466-DDE7-08F766B95FF4}"/>
              </a:ext>
            </a:extLst>
          </p:cNvPr>
          <p:cNvSpPr txBox="1"/>
          <p:nvPr/>
        </p:nvSpPr>
        <p:spPr>
          <a:xfrm>
            <a:off x="3514391" y="510659"/>
            <a:ext cx="17308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Question 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6BCA157-DE2B-731A-E2C9-93BC181B6130}"/>
              </a:ext>
            </a:extLst>
          </p:cNvPr>
          <p:cNvSpPr txBox="1"/>
          <p:nvPr/>
        </p:nvSpPr>
        <p:spPr>
          <a:xfrm>
            <a:off x="5249298" y="510659"/>
            <a:ext cx="17308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Question 4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E223FC-0A1A-AF64-1075-65BA11B08432}"/>
              </a:ext>
            </a:extLst>
          </p:cNvPr>
          <p:cNvSpPr txBox="1"/>
          <p:nvPr/>
        </p:nvSpPr>
        <p:spPr>
          <a:xfrm>
            <a:off x="6993396" y="510659"/>
            <a:ext cx="17308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Question 5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671E5D7-AF13-554B-E360-B62072BDCC6D}"/>
              </a:ext>
            </a:extLst>
          </p:cNvPr>
          <p:cNvSpPr txBox="1"/>
          <p:nvPr/>
        </p:nvSpPr>
        <p:spPr>
          <a:xfrm>
            <a:off x="8726264" y="510659"/>
            <a:ext cx="17308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Question 6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A94C31E-EA72-8878-DC36-61B8338166FA}"/>
              </a:ext>
            </a:extLst>
          </p:cNvPr>
          <p:cNvSpPr txBox="1"/>
          <p:nvPr/>
        </p:nvSpPr>
        <p:spPr>
          <a:xfrm>
            <a:off x="10461171" y="510659"/>
            <a:ext cx="17308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Question 7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3BA63BE-B4C4-42C3-7EDD-FF4826600582}"/>
              </a:ext>
            </a:extLst>
          </p:cNvPr>
          <p:cNvSpPr txBox="1"/>
          <p:nvPr/>
        </p:nvSpPr>
        <p:spPr>
          <a:xfrm>
            <a:off x="4533718" y="1856578"/>
            <a:ext cx="66501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rial Rounded MT Bold" panose="020F0704030504030204" pitchFamily="34" charset="0"/>
                <a:ea typeface="123Marker" panose="02000603000000000000" pitchFamily="2" charset="0"/>
              </a:rPr>
              <a:t>Combien d’étages est-il possible de visiter sur la tour Eiffel ?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94E4C02-DBFF-EC60-2259-2635B133CBD6}"/>
              </a:ext>
            </a:extLst>
          </p:cNvPr>
          <p:cNvSpPr txBox="1"/>
          <p:nvPr/>
        </p:nvSpPr>
        <p:spPr>
          <a:xfrm>
            <a:off x="5598766" y="3263387"/>
            <a:ext cx="485832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fr-FR" sz="2100" dirty="0">
                <a:latin typeface="Arial" panose="020B0604020202020204" pitchFamily="34" charset="0"/>
                <a:cs typeface="Arial" panose="020B0604020202020204" pitchFamily="34" charset="0"/>
              </a:rPr>
              <a:t>Trois</a:t>
            </a:r>
          </a:p>
          <a:p>
            <a:endParaRPr lang="fr-F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100" dirty="0">
                <a:latin typeface="Arial" panose="020B0604020202020204" pitchFamily="34" charset="0"/>
                <a:cs typeface="Arial" panose="020B0604020202020204" pitchFamily="34" charset="0"/>
              </a:rPr>
              <a:t>B. Quatre</a:t>
            </a:r>
          </a:p>
          <a:p>
            <a:endParaRPr lang="fr-F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100" dirty="0">
                <a:latin typeface="Arial" panose="020B0604020202020204" pitchFamily="34" charset="0"/>
                <a:cs typeface="Arial" panose="020B0604020202020204" pitchFamily="34" charset="0"/>
              </a:rPr>
              <a:t>C. Cinq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50F0A95-CB6E-D978-A433-46D029D91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414">
            <a:off x="886982" y="1536221"/>
            <a:ext cx="3196803" cy="479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50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48F3D3-A239-2AF5-97E5-CFF7B867C585}"/>
              </a:ext>
            </a:extLst>
          </p:cNvPr>
          <p:cNvSpPr/>
          <p:nvPr/>
        </p:nvSpPr>
        <p:spPr>
          <a:xfrm>
            <a:off x="14968" y="1009650"/>
            <a:ext cx="12162063" cy="5848350"/>
          </a:xfrm>
          <a:prstGeom prst="rect">
            <a:avLst/>
          </a:prstGeom>
          <a:solidFill>
            <a:srgbClr val="F828F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EC1854D-361A-0FAF-FA59-EE3E62E3511F}"/>
              </a:ext>
            </a:extLst>
          </p:cNvPr>
          <p:cNvSpPr/>
          <p:nvPr/>
        </p:nvSpPr>
        <p:spPr>
          <a:xfrm>
            <a:off x="5230093" y="388195"/>
            <a:ext cx="1744097" cy="776576"/>
          </a:xfrm>
          <a:prstGeom prst="roundRect">
            <a:avLst/>
          </a:prstGeom>
          <a:solidFill>
            <a:srgbClr val="F82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F8FF317-0FF9-EDF2-A087-801F5E729EA4}"/>
              </a:ext>
            </a:extLst>
          </p:cNvPr>
          <p:cNvSpPr txBox="1"/>
          <p:nvPr/>
        </p:nvSpPr>
        <p:spPr>
          <a:xfrm>
            <a:off x="0" y="510659"/>
            <a:ext cx="173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Question 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76D6CA6-E862-4518-BAD8-8DD8BEC276DA}"/>
              </a:ext>
            </a:extLst>
          </p:cNvPr>
          <p:cNvSpPr txBox="1"/>
          <p:nvPr/>
        </p:nvSpPr>
        <p:spPr>
          <a:xfrm>
            <a:off x="1765869" y="510659"/>
            <a:ext cx="17308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Question 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9F6E2BF-11EC-D466-DDE7-08F766B95FF4}"/>
              </a:ext>
            </a:extLst>
          </p:cNvPr>
          <p:cNvSpPr txBox="1"/>
          <p:nvPr/>
        </p:nvSpPr>
        <p:spPr>
          <a:xfrm>
            <a:off x="3514391" y="510659"/>
            <a:ext cx="17308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Question 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6BCA157-DE2B-731A-E2C9-93BC181B6130}"/>
              </a:ext>
            </a:extLst>
          </p:cNvPr>
          <p:cNvSpPr txBox="1"/>
          <p:nvPr/>
        </p:nvSpPr>
        <p:spPr>
          <a:xfrm>
            <a:off x="5249298" y="510659"/>
            <a:ext cx="17308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Question 4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E223FC-0A1A-AF64-1075-65BA11B08432}"/>
              </a:ext>
            </a:extLst>
          </p:cNvPr>
          <p:cNvSpPr txBox="1"/>
          <p:nvPr/>
        </p:nvSpPr>
        <p:spPr>
          <a:xfrm>
            <a:off x="6993396" y="510659"/>
            <a:ext cx="17308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Question 5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671E5D7-AF13-554B-E360-B62072BDCC6D}"/>
              </a:ext>
            </a:extLst>
          </p:cNvPr>
          <p:cNvSpPr txBox="1"/>
          <p:nvPr/>
        </p:nvSpPr>
        <p:spPr>
          <a:xfrm>
            <a:off x="8726264" y="510659"/>
            <a:ext cx="17308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Question 6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A94C31E-EA72-8878-DC36-61B8338166FA}"/>
              </a:ext>
            </a:extLst>
          </p:cNvPr>
          <p:cNvSpPr txBox="1"/>
          <p:nvPr/>
        </p:nvSpPr>
        <p:spPr>
          <a:xfrm>
            <a:off x="10461171" y="510659"/>
            <a:ext cx="17308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Question 7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4A8856E-8DCB-5CCE-9B5C-94C476B7CC9E}"/>
              </a:ext>
            </a:extLst>
          </p:cNvPr>
          <p:cNvSpPr txBox="1"/>
          <p:nvPr/>
        </p:nvSpPr>
        <p:spPr>
          <a:xfrm>
            <a:off x="321368" y="1907674"/>
            <a:ext cx="6040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rial Rounded MT Bold" panose="020F0704030504030204" pitchFamily="34" charset="0"/>
                <a:ea typeface="123Marker" panose="02000603000000000000" pitchFamily="2" charset="0"/>
              </a:rPr>
              <a:t>Lorsque le vent souffle fort, le sommet de la tour Eiffel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6C384B1-E643-5447-42B1-E5B53BA6DFDE}"/>
              </a:ext>
            </a:extLst>
          </p:cNvPr>
          <p:cNvSpPr txBox="1"/>
          <p:nvPr/>
        </p:nvSpPr>
        <p:spPr>
          <a:xfrm>
            <a:off x="582461" y="3429000"/>
            <a:ext cx="688109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fr-FR" sz="2100" dirty="0">
                <a:latin typeface="Arial" panose="020B0604020202020204" pitchFamily="34" charset="0"/>
                <a:cs typeface="Arial" panose="020B0604020202020204" pitchFamily="34" charset="0"/>
              </a:rPr>
              <a:t>Accueille des compétitions de cerfs-volants</a:t>
            </a:r>
          </a:p>
          <a:p>
            <a:endParaRPr lang="fr-F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100" dirty="0">
                <a:latin typeface="Arial" panose="020B0604020202020204" pitchFamily="34" charset="0"/>
                <a:cs typeface="Arial" panose="020B0604020202020204" pitchFamily="34" charset="0"/>
              </a:rPr>
              <a:t>B. Est protégé par un bouclier anti-vent</a:t>
            </a:r>
          </a:p>
          <a:p>
            <a:pPr marL="342900" indent="-342900">
              <a:buAutoNum type="alphaUcPeriod"/>
            </a:pPr>
            <a:endParaRPr lang="fr-F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100" dirty="0">
                <a:latin typeface="Arial" panose="020B0604020202020204" pitchFamily="34" charset="0"/>
                <a:cs typeface="Arial" panose="020B0604020202020204" pitchFamily="34" charset="0"/>
              </a:rPr>
              <a:t>C. Bouge de quelques centimètres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FC7E367-FCE7-191A-F658-53CEED2F0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123">
            <a:off x="7598149" y="1747792"/>
            <a:ext cx="3215803" cy="4823705"/>
          </a:xfrm>
          <a:prstGeom prst="rect">
            <a:avLst/>
          </a:prstGeom>
        </p:spPr>
      </p:pic>
      <p:pic>
        <p:nvPicPr>
          <p:cNvPr id="18" name="Graphique 17" descr="Trombone avec un remplissage uni">
            <a:extLst>
              <a:ext uri="{FF2B5EF4-FFF2-40B4-BE49-F238E27FC236}">
                <a16:creationId xmlns:a16="http://schemas.microsoft.com/office/drawing/2014/main" id="{C95E545A-4195-F459-C617-82B8643E8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59264" y="1637288"/>
            <a:ext cx="726477" cy="72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98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48F3D3-A239-2AF5-97E5-CFF7B867C585}"/>
              </a:ext>
            </a:extLst>
          </p:cNvPr>
          <p:cNvSpPr/>
          <p:nvPr/>
        </p:nvSpPr>
        <p:spPr>
          <a:xfrm>
            <a:off x="-1" y="1009650"/>
            <a:ext cx="12162063" cy="58483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EC1854D-361A-0FAF-FA59-EE3E62E3511F}"/>
              </a:ext>
            </a:extLst>
          </p:cNvPr>
          <p:cNvSpPr/>
          <p:nvPr/>
        </p:nvSpPr>
        <p:spPr>
          <a:xfrm>
            <a:off x="6973168" y="388195"/>
            <a:ext cx="1744097" cy="77657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F8FF317-0FF9-EDF2-A087-801F5E729EA4}"/>
              </a:ext>
            </a:extLst>
          </p:cNvPr>
          <p:cNvSpPr txBox="1"/>
          <p:nvPr/>
        </p:nvSpPr>
        <p:spPr>
          <a:xfrm>
            <a:off x="0" y="510659"/>
            <a:ext cx="173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Question 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76D6CA6-E862-4518-BAD8-8DD8BEC276DA}"/>
              </a:ext>
            </a:extLst>
          </p:cNvPr>
          <p:cNvSpPr txBox="1"/>
          <p:nvPr/>
        </p:nvSpPr>
        <p:spPr>
          <a:xfrm>
            <a:off x="1765869" y="510659"/>
            <a:ext cx="17308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Question 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9F6E2BF-11EC-D466-DDE7-08F766B95FF4}"/>
              </a:ext>
            </a:extLst>
          </p:cNvPr>
          <p:cNvSpPr txBox="1"/>
          <p:nvPr/>
        </p:nvSpPr>
        <p:spPr>
          <a:xfrm>
            <a:off x="3514391" y="510659"/>
            <a:ext cx="17308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Question 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6BCA157-DE2B-731A-E2C9-93BC181B6130}"/>
              </a:ext>
            </a:extLst>
          </p:cNvPr>
          <p:cNvSpPr txBox="1"/>
          <p:nvPr/>
        </p:nvSpPr>
        <p:spPr>
          <a:xfrm>
            <a:off x="5249298" y="510659"/>
            <a:ext cx="17308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Question 4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E223FC-0A1A-AF64-1075-65BA11B08432}"/>
              </a:ext>
            </a:extLst>
          </p:cNvPr>
          <p:cNvSpPr txBox="1"/>
          <p:nvPr/>
        </p:nvSpPr>
        <p:spPr>
          <a:xfrm>
            <a:off x="6993396" y="510659"/>
            <a:ext cx="17308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Question 5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671E5D7-AF13-554B-E360-B62072BDCC6D}"/>
              </a:ext>
            </a:extLst>
          </p:cNvPr>
          <p:cNvSpPr txBox="1"/>
          <p:nvPr/>
        </p:nvSpPr>
        <p:spPr>
          <a:xfrm>
            <a:off x="8726264" y="510659"/>
            <a:ext cx="17308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Question 6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A94C31E-EA72-8878-DC36-61B8338166FA}"/>
              </a:ext>
            </a:extLst>
          </p:cNvPr>
          <p:cNvSpPr txBox="1"/>
          <p:nvPr/>
        </p:nvSpPr>
        <p:spPr>
          <a:xfrm>
            <a:off x="10461171" y="510659"/>
            <a:ext cx="17308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Question 7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4AB6691-5A6B-4460-34E0-67A9478216A3}"/>
              </a:ext>
            </a:extLst>
          </p:cNvPr>
          <p:cNvSpPr txBox="1"/>
          <p:nvPr/>
        </p:nvSpPr>
        <p:spPr>
          <a:xfrm>
            <a:off x="5165220" y="1538286"/>
            <a:ext cx="60271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rial Rounded MT Bold" panose="020F0704030504030204" pitchFamily="34" charset="0"/>
                <a:ea typeface="123Marker" panose="02000603000000000000" pitchFamily="2" charset="0"/>
              </a:rPr>
              <a:t>Quel espace Gustave Eiffel avait-il fait aménager au sommet de la tour 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EA590EB-E797-DDAA-8550-6F8EA0C5AB40}"/>
              </a:ext>
            </a:extLst>
          </p:cNvPr>
          <p:cNvSpPr txBox="1"/>
          <p:nvPr/>
        </p:nvSpPr>
        <p:spPr>
          <a:xfrm>
            <a:off x="6594409" y="3555999"/>
            <a:ext cx="502493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fr-FR" sz="2100" dirty="0">
                <a:latin typeface="Arial" panose="020B0604020202020204" pitchFamily="34" charset="0"/>
                <a:cs typeface="Arial" panose="020B0604020202020204" pitchFamily="34" charset="0"/>
              </a:rPr>
              <a:t>Son petit appartement</a:t>
            </a:r>
          </a:p>
          <a:p>
            <a:endParaRPr lang="fr-F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100" dirty="0">
                <a:latin typeface="Arial" panose="020B0604020202020204" pitchFamily="34" charset="0"/>
                <a:cs typeface="Arial" panose="020B0604020202020204" pitchFamily="34" charset="0"/>
              </a:rPr>
              <a:t>B. Une patinoire</a:t>
            </a:r>
          </a:p>
          <a:p>
            <a:endParaRPr lang="fr-F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100" dirty="0">
                <a:latin typeface="Arial" panose="020B0604020202020204" pitchFamily="34" charset="0"/>
                <a:cs typeface="Arial" panose="020B0604020202020204" pitchFamily="34" charset="0"/>
              </a:rPr>
              <a:t>C. Un restaurant très chic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B4BB5AF-CFE5-7046-9656-52647D342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0412">
            <a:off x="342992" y="2902348"/>
            <a:ext cx="5053025" cy="286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41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48F3D3-A239-2AF5-97E5-CFF7B867C585}"/>
              </a:ext>
            </a:extLst>
          </p:cNvPr>
          <p:cNvSpPr/>
          <p:nvPr/>
        </p:nvSpPr>
        <p:spPr>
          <a:xfrm>
            <a:off x="-1" y="1037930"/>
            <a:ext cx="12162063" cy="58483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EC1854D-361A-0FAF-FA59-EE3E62E3511F}"/>
              </a:ext>
            </a:extLst>
          </p:cNvPr>
          <p:cNvSpPr/>
          <p:nvPr/>
        </p:nvSpPr>
        <p:spPr>
          <a:xfrm>
            <a:off x="8716243" y="388195"/>
            <a:ext cx="1744097" cy="77657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F8FF317-0FF9-EDF2-A087-801F5E729EA4}"/>
              </a:ext>
            </a:extLst>
          </p:cNvPr>
          <p:cNvSpPr txBox="1"/>
          <p:nvPr/>
        </p:nvSpPr>
        <p:spPr>
          <a:xfrm>
            <a:off x="0" y="510659"/>
            <a:ext cx="173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Question 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76D6CA6-E862-4518-BAD8-8DD8BEC276DA}"/>
              </a:ext>
            </a:extLst>
          </p:cNvPr>
          <p:cNvSpPr txBox="1"/>
          <p:nvPr/>
        </p:nvSpPr>
        <p:spPr>
          <a:xfrm>
            <a:off x="1765869" y="510659"/>
            <a:ext cx="17308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Question 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9F6E2BF-11EC-D466-DDE7-08F766B95FF4}"/>
              </a:ext>
            </a:extLst>
          </p:cNvPr>
          <p:cNvSpPr txBox="1"/>
          <p:nvPr/>
        </p:nvSpPr>
        <p:spPr>
          <a:xfrm>
            <a:off x="3514391" y="510659"/>
            <a:ext cx="17308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Question 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6BCA157-DE2B-731A-E2C9-93BC181B6130}"/>
              </a:ext>
            </a:extLst>
          </p:cNvPr>
          <p:cNvSpPr txBox="1"/>
          <p:nvPr/>
        </p:nvSpPr>
        <p:spPr>
          <a:xfrm>
            <a:off x="5249298" y="510659"/>
            <a:ext cx="17308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Question 4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E223FC-0A1A-AF64-1075-65BA11B08432}"/>
              </a:ext>
            </a:extLst>
          </p:cNvPr>
          <p:cNvSpPr txBox="1"/>
          <p:nvPr/>
        </p:nvSpPr>
        <p:spPr>
          <a:xfrm>
            <a:off x="6993396" y="510659"/>
            <a:ext cx="17308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Question 5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671E5D7-AF13-554B-E360-B62072BDCC6D}"/>
              </a:ext>
            </a:extLst>
          </p:cNvPr>
          <p:cNvSpPr txBox="1"/>
          <p:nvPr/>
        </p:nvSpPr>
        <p:spPr>
          <a:xfrm>
            <a:off x="8726264" y="510659"/>
            <a:ext cx="17308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Question 6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A94C31E-EA72-8878-DC36-61B8338166FA}"/>
              </a:ext>
            </a:extLst>
          </p:cNvPr>
          <p:cNvSpPr txBox="1"/>
          <p:nvPr/>
        </p:nvSpPr>
        <p:spPr>
          <a:xfrm>
            <a:off x="10461171" y="510659"/>
            <a:ext cx="17308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Question 7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BCE4177-C142-7BCB-B589-85B464FE5798}"/>
              </a:ext>
            </a:extLst>
          </p:cNvPr>
          <p:cNvSpPr txBox="1"/>
          <p:nvPr/>
        </p:nvSpPr>
        <p:spPr>
          <a:xfrm>
            <a:off x="29938" y="1652924"/>
            <a:ext cx="66501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rial Rounded MT Bold" panose="020F0704030504030204" pitchFamily="34" charset="0"/>
                <a:ea typeface="123Marker" panose="02000603000000000000" pitchFamily="2" charset="0"/>
              </a:rPr>
              <a:t>Quel fut le premier nom de la tour Eiffel 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15DCBD4-F378-6FF5-4A60-EF510D4C54E8}"/>
              </a:ext>
            </a:extLst>
          </p:cNvPr>
          <p:cNvSpPr txBox="1"/>
          <p:nvPr/>
        </p:nvSpPr>
        <p:spPr>
          <a:xfrm>
            <a:off x="812798" y="3150837"/>
            <a:ext cx="443242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fr-FR" sz="2100" dirty="0">
                <a:latin typeface="Arial" panose="020B0604020202020204" pitchFamily="34" charset="0"/>
                <a:cs typeface="Arial" panose="020B0604020202020204" pitchFamily="34" charset="0"/>
              </a:rPr>
              <a:t>La Dame de fer</a:t>
            </a:r>
          </a:p>
          <a:p>
            <a:endParaRPr lang="fr-F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100" dirty="0">
                <a:latin typeface="Arial" panose="020B0604020202020204" pitchFamily="34" charset="0"/>
                <a:cs typeface="Arial" panose="020B0604020202020204" pitchFamily="34" charset="0"/>
              </a:rPr>
              <a:t>B. La tour de 300 mètres</a:t>
            </a:r>
          </a:p>
          <a:p>
            <a:endParaRPr lang="fr-F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100" dirty="0">
                <a:latin typeface="Arial" panose="020B0604020202020204" pitchFamily="34" charset="0"/>
                <a:cs typeface="Arial" panose="020B0604020202020204" pitchFamily="34" charset="0"/>
              </a:rPr>
              <a:t>C. La tour de Monsieur Eiffel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6C7F122-10B9-F07B-3F13-D0D7EB6AC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304">
            <a:off x="5903687" y="2591138"/>
            <a:ext cx="5634738" cy="359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88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48F3D3-A239-2AF5-97E5-CFF7B867C585}"/>
              </a:ext>
            </a:extLst>
          </p:cNvPr>
          <p:cNvSpPr/>
          <p:nvPr/>
        </p:nvSpPr>
        <p:spPr>
          <a:xfrm>
            <a:off x="-5689" y="1002455"/>
            <a:ext cx="12350089" cy="58483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EC1854D-361A-0FAF-FA59-EE3E62E3511F}"/>
              </a:ext>
            </a:extLst>
          </p:cNvPr>
          <p:cNvSpPr/>
          <p:nvPr/>
        </p:nvSpPr>
        <p:spPr>
          <a:xfrm>
            <a:off x="10449793" y="388195"/>
            <a:ext cx="1744097" cy="77657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F8FF317-0FF9-EDF2-A087-801F5E729EA4}"/>
              </a:ext>
            </a:extLst>
          </p:cNvPr>
          <p:cNvSpPr txBox="1"/>
          <p:nvPr/>
        </p:nvSpPr>
        <p:spPr>
          <a:xfrm>
            <a:off x="0" y="510659"/>
            <a:ext cx="173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Question 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76D6CA6-E862-4518-BAD8-8DD8BEC276DA}"/>
              </a:ext>
            </a:extLst>
          </p:cNvPr>
          <p:cNvSpPr txBox="1"/>
          <p:nvPr/>
        </p:nvSpPr>
        <p:spPr>
          <a:xfrm>
            <a:off x="1765869" y="510659"/>
            <a:ext cx="17308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Question 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9F6E2BF-11EC-D466-DDE7-08F766B95FF4}"/>
              </a:ext>
            </a:extLst>
          </p:cNvPr>
          <p:cNvSpPr txBox="1"/>
          <p:nvPr/>
        </p:nvSpPr>
        <p:spPr>
          <a:xfrm>
            <a:off x="3514391" y="510659"/>
            <a:ext cx="17308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Question 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6BCA157-DE2B-731A-E2C9-93BC181B6130}"/>
              </a:ext>
            </a:extLst>
          </p:cNvPr>
          <p:cNvSpPr txBox="1"/>
          <p:nvPr/>
        </p:nvSpPr>
        <p:spPr>
          <a:xfrm>
            <a:off x="5249298" y="510659"/>
            <a:ext cx="17308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Question 4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E223FC-0A1A-AF64-1075-65BA11B08432}"/>
              </a:ext>
            </a:extLst>
          </p:cNvPr>
          <p:cNvSpPr txBox="1"/>
          <p:nvPr/>
        </p:nvSpPr>
        <p:spPr>
          <a:xfrm>
            <a:off x="6993396" y="510659"/>
            <a:ext cx="17308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Question 5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671E5D7-AF13-554B-E360-B62072BDCC6D}"/>
              </a:ext>
            </a:extLst>
          </p:cNvPr>
          <p:cNvSpPr txBox="1"/>
          <p:nvPr/>
        </p:nvSpPr>
        <p:spPr>
          <a:xfrm>
            <a:off x="8726264" y="510659"/>
            <a:ext cx="17308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Question 6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A94C31E-EA72-8878-DC36-61B8338166FA}"/>
              </a:ext>
            </a:extLst>
          </p:cNvPr>
          <p:cNvSpPr txBox="1"/>
          <p:nvPr/>
        </p:nvSpPr>
        <p:spPr>
          <a:xfrm>
            <a:off x="10461171" y="510659"/>
            <a:ext cx="17308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Question 7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ACB7468-F784-259B-B0E7-F1D685B5F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6778">
            <a:off x="1003715" y="1792724"/>
            <a:ext cx="3110571" cy="4645118"/>
          </a:xfrm>
          <a:prstGeom prst="rect">
            <a:avLst/>
          </a:prstGeom>
        </p:spPr>
      </p:pic>
      <p:pic>
        <p:nvPicPr>
          <p:cNvPr id="7" name="Graphique 6" descr="Trombone avec un remplissage uni">
            <a:extLst>
              <a:ext uri="{FF2B5EF4-FFF2-40B4-BE49-F238E27FC236}">
                <a16:creationId xmlns:a16="http://schemas.microsoft.com/office/drawing/2014/main" id="{B4081D5B-D621-63DE-85EA-CAEAE76E3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02370" y="1619560"/>
            <a:ext cx="726477" cy="72647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54500E5-85B6-33AE-C6A3-8476B3C0BB96}"/>
              </a:ext>
            </a:extLst>
          </p:cNvPr>
          <p:cNvSpPr txBox="1"/>
          <p:nvPr/>
        </p:nvSpPr>
        <p:spPr>
          <a:xfrm>
            <a:off x="4987636" y="1838036"/>
            <a:ext cx="6040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rial Rounded MT Bold" panose="020F0704030504030204" pitchFamily="34" charset="0"/>
                <a:ea typeface="123Marker" panose="02000603000000000000" pitchFamily="2" charset="0"/>
              </a:rPr>
              <a:t>A quoi sert la nouvelle antenne de la tour ?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2BF4C7C-E6E9-A00A-F009-6EBD8B0E4E7C}"/>
              </a:ext>
            </a:extLst>
          </p:cNvPr>
          <p:cNvSpPr txBox="1"/>
          <p:nvPr/>
        </p:nvSpPr>
        <p:spPr>
          <a:xfrm>
            <a:off x="5126181" y="3269672"/>
            <a:ext cx="68810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fr-FR" sz="2100" dirty="0">
                <a:latin typeface="Arial" panose="020B0604020202020204" pitchFamily="34" charset="0"/>
                <a:cs typeface="Arial" panose="020B0604020202020204" pitchFamily="34" charset="0"/>
              </a:rPr>
              <a:t>À capter des signaux extraterrestres</a:t>
            </a:r>
          </a:p>
          <a:p>
            <a:endParaRPr lang="fr-F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100" dirty="0">
                <a:latin typeface="Arial" panose="020B0604020202020204" pitchFamily="34" charset="0"/>
                <a:cs typeface="Arial" panose="020B0604020202020204" pitchFamily="34" charset="0"/>
              </a:rPr>
              <a:t>B. À diffuser les programmes de radio en Ile-de-France</a:t>
            </a:r>
          </a:p>
          <a:p>
            <a:pPr marL="342900" indent="-342900">
              <a:buAutoNum type="alphaUcPeriod"/>
            </a:pPr>
            <a:endParaRPr lang="fr-F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100" dirty="0">
                <a:latin typeface="Arial" panose="020B0604020202020204" pitchFamily="34" charset="0"/>
                <a:cs typeface="Arial" panose="020B0604020202020204" pitchFamily="34" charset="0"/>
              </a:rPr>
              <a:t>C. À diriger les avions vers les pistes d’atterrissage des aéroports de Paris</a:t>
            </a:r>
          </a:p>
        </p:txBody>
      </p:sp>
    </p:spTree>
    <p:extLst>
      <p:ext uri="{BB962C8B-B14F-4D97-AF65-F5344CB8AC3E}">
        <p14:creationId xmlns:p14="http://schemas.microsoft.com/office/powerpoint/2010/main" val="1470410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873</Words>
  <Application>Microsoft Office PowerPoint</Application>
  <PresentationFormat>Grand écran</PresentationFormat>
  <Paragraphs>130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123Marker</vt:lpstr>
      <vt:lpstr>Abadi Extra Light</vt:lpstr>
      <vt:lpstr>Arial</vt:lpstr>
      <vt:lpstr>Arial Rounded MT Bold</vt:lpstr>
      <vt:lpstr>Calibri</vt:lpstr>
      <vt:lpstr>Calibri Light</vt:lpstr>
      <vt:lpstr>Constantine</vt:lpstr>
      <vt:lpstr>Cooper Black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 Brhr</dc:creator>
  <cp:lastModifiedBy>Laure Brhr</cp:lastModifiedBy>
  <cp:revision>31</cp:revision>
  <dcterms:created xsi:type="dcterms:W3CDTF">2023-08-19T17:37:22Z</dcterms:created>
  <dcterms:modified xsi:type="dcterms:W3CDTF">2023-08-21T19:46:10Z</dcterms:modified>
</cp:coreProperties>
</file>